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51;p13"/>
          <p:cNvSpPr/>
          <p:nvPr/>
        </p:nvSpPr>
        <p:spPr>
          <a:xfrm>
            <a:off x="5321306" y="1017724"/>
            <a:ext cx="3822694" cy="4125602"/>
          </a:xfrm>
          <a:prstGeom prst="rect">
            <a:avLst/>
          </a:prstGeom>
          <a:solidFill>
            <a:srgbClr val="FF9E0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8" name="Google Shape;52;p13"/>
          <p:cNvSpPr/>
          <p:nvPr/>
        </p:nvSpPr>
        <p:spPr>
          <a:xfrm>
            <a:off x="-1" y="1017724"/>
            <a:ext cx="4506002" cy="41256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9" name="Google Shape;53;p13"/>
          <p:cNvSpPr/>
          <p:nvPr/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23204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xfrm>
            <a:off x="155900" y="1163075"/>
            <a:ext cx="5039341" cy="3834900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localhost:5000/cop-claude-security-show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hyperlink" Target="https://n8n.io/" TargetMode="External"/><Relationship Id="rId4" Type="http://schemas.openxmlformats.org/officeDocument/2006/relationships/hyperlink" Target="https://www.zoho.com/creator/decode/ai-workflow-automation-tranforming-business-operations" TargetMode="External"/><Relationship Id="rId5" Type="http://schemas.openxmlformats.org/officeDocument/2006/relationships/hyperlink" Target="https://github.com/modelcontextprotocol/servers" TargetMode="External"/><Relationship Id="rId6" Type="http://schemas.openxmlformats.org/officeDocument/2006/relationships/hyperlink" Target="https://www.atlassian.com/platform/remote-mcp-server" TargetMode="External"/><Relationship Id="rId7" Type="http://schemas.openxmlformats.org/officeDocument/2006/relationships/hyperlink" Target="https://github.com/mondaycom/mcp" TargetMode="External"/><Relationship Id="rId8" Type="http://schemas.openxmlformats.org/officeDocument/2006/relationships/hyperlink" Target="https://github.com/modelcontextprotocol/servers-archived/tree/main/src/slack" TargetMode="External"/><Relationship Id="rId9" Type="http://schemas.openxmlformats.org/officeDocument/2006/relationships/hyperlink" Target="https://github.com/modelcontextprotocol/servers-archived/tree/main/src/puppeteer" TargetMode="External"/><Relationship Id="rId10" Type="http://schemas.openxmlformats.org/officeDocument/2006/relationships/hyperlink" Target="https://www.coderabbit.ai/cli" TargetMode="External"/><Relationship Id="rId11" Type="http://schemas.openxmlformats.org/officeDocument/2006/relationships/hyperlink" Target="https://tabby.sh/" TargetMode="External"/><Relationship Id="rId12" Type="http://schemas.openxmlformats.org/officeDocument/2006/relationships/hyperlink" Target="http://www.apple.com" TargetMode="External"/><Relationship Id="rId13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latitude.so/" TargetMode="External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localhost:5000/cop-claude-bashes-show" TargetMode="External"/><Relationship Id="rId3" Type="http://schemas.openxmlformats.org/officeDocument/2006/relationships/hyperlink" Target="http://localhost:5000/cop-claude-bashes-run" TargetMode="External"/><Relationship Id="rId4" Type="http://schemas.openxmlformats.org/officeDocument/2006/relationships/hyperlink" Target="http://localhost:5000/cop-claude-commands-show" TargetMode="External"/><Relationship Id="rId5" Type="http://schemas.openxmlformats.org/officeDocument/2006/relationships/hyperlink" Target="http://localhost:5000/cop-claude-commands-run" TargetMode="External"/><Relationship Id="rId6" Type="http://schemas.openxmlformats.org/officeDocument/2006/relationships/hyperlink" Target="http://localhost:5000/cop-claude-hooks-show" TargetMode="External"/><Relationship Id="rId7" Type="http://schemas.openxmlformats.org/officeDocument/2006/relationships/hyperlink" Target="http://localhost:5000/cop-claude-hooks-run" TargetMode="External"/><Relationship Id="rId8" Type="http://schemas.openxmlformats.org/officeDocument/2006/relationships/hyperlink" Target="http://localhost:5000/cop-claude-mcp-show" TargetMode="External"/><Relationship Id="rId9" Type="http://schemas.openxmlformats.org/officeDocument/2006/relationships/hyperlink" Target="http://localhost:5000/cop-claude-mcp-run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63;p14"/>
          <p:cNvSpPr txBox="1"/>
          <p:nvPr/>
        </p:nvSpPr>
        <p:spPr>
          <a:xfrm>
            <a:off x="275420" y="291558"/>
            <a:ext cx="8593160" cy="182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36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CoP-108</a:t>
            </a:r>
          </a:p>
          <a:p>
            <a: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>
                <a:solidFill>
                  <a:srgbClr val="23204D"/>
                </a:solidFill>
              </a:rPr>
              <a:t>Как Claude.AI меняет </a:t>
            </a:r>
            <a:br>
              <a:rPr>
                <a:solidFill>
                  <a:srgbClr val="23204D"/>
                </a:solidFill>
              </a:rPr>
            </a:br>
            <a:r>
              <a:rPr>
                <a:solidFill>
                  <a:srgbClr val="23204D"/>
                </a:solidFill>
              </a:rPr>
              <a:t>правила игры в технологиях </a:t>
            </a:r>
          </a:p>
        </p:txBody>
      </p:sp>
      <p:pic>
        <p:nvPicPr>
          <p:cNvPr id="122" name="photo_2025-06-27_19-52-42 (2).jpg" descr="photo_2025-06-27_19-52-42 (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1681" y="2284570"/>
            <a:ext cx="2985758" cy="269144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64;p14"/>
          <p:cNvSpPr txBox="1"/>
          <p:nvPr/>
        </p:nvSpPr>
        <p:spPr>
          <a:xfrm>
            <a:off x="-744809" y="3679233"/>
            <a:ext cx="633150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“Помните, ИИ может ошибаться.”</a:t>
            </a:r>
            <a:br/>
            <a:r>
              <a:t>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77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Анализ проблемы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Изоляция бага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Генерация фикса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Пояснение и проверка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Покрытие unit-тестами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Проверка интеграций изменённого кода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Документация (при необходимости)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Ручная проверка кода и стиля кода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Проверка коммита, пулл реквест</a:t>
            </a:r>
          </a:p>
        </p:txBody>
      </p:sp>
      <p:sp>
        <p:nvSpPr>
          <p:cNvPr id="178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79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Фикс багов</a:t>
            </a:r>
          </a:p>
        </p:txBody>
      </p:sp>
      <p:sp>
        <p:nvSpPr>
          <p:cNvPr id="180" name="Google Shape;81;p17"/>
          <p:cNvSpPr txBox="1"/>
          <p:nvPr/>
        </p:nvSpPr>
        <p:spPr>
          <a:xfrm>
            <a:off x="5152274" y="1010675"/>
            <a:ext cx="4064286" cy="4139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🔥 “Скармливание” логов в контексте нужного проекта очень помогает при анализе как багов, так и саппорт-кейсов пользователей.</a:t>
            </a:r>
          </a:p>
          <a:p>
            <a: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🔥 При написании / починке интеграционных тестов отлично работает промпт с их локальным запуском из claude для самоанализа логов и повторения починки “до победного конца”.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83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Анализ фичи, выбор дизайна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Файловый скелет кода в проекте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Бизнес-логика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Интеграция частей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Анализ на улучшение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Ручная проверка кода и стиля кода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Покрытие unit-тестами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Документация (при необходимости)</a:t>
            </a:r>
          </a:p>
          <a:p>
            <a:pPr indent="-336550"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Проверка коммита, пулл реквест</a:t>
            </a:r>
          </a:p>
        </p:txBody>
      </p:sp>
      <p:sp>
        <p:nvSpPr>
          <p:cNvPr id="184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Разработка фич</a:t>
            </a:r>
          </a:p>
        </p:txBody>
      </p:sp>
      <p:sp>
        <p:nvSpPr>
          <p:cNvPr id="185" name="Google Shape;81;p17"/>
          <p:cNvSpPr txBox="1"/>
          <p:nvPr/>
        </p:nvSpPr>
        <p:spPr>
          <a:xfrm>
            <a:off x="5151531" y="1053008"/>
            <a:ext cx="3990167" cy="4055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🔥 Только ручные коммиты, лучше итеративно проверять каждый и сохранять промпты для редактирования при необходимости.</a:t>
            </a:r>
            <a:br/>
            <a:r>
              <a:t>Иначе будет как в меме: </a:t>
            </a:r>
          </a:p>
        </p:txBody>
      </p:sp>
      <p:pic>
        <p:nvPicPr>
          <p:cNvPr id="186" name="Gz9jSwha4AAt38l.jpeg" descr="Gz9jSwha4AAt38l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9065" y="3170193"/>
            <a:ext cx="1855098" cy="1837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75;p16"/>
          <p:cNvSpPr txBox="1"/>
          <p:nvPr>
            <p:ph type="ctrTitle"/>
          </p:nvPr>
        </p:nvSpPr>
        <p:spPr>
          <a:xfrm>
            <a:off x="311699" y="2007449"/>
            <a:ext cx="8520602" cy="789601"/>
          </a:xfrm>
          <a:prstGeom prst="rect">
            <a:avLst/>
          </a:prstGeom>
        </p:spPr>
        <p:txBody>
          <a:bodyPr/>
          <a:lstStyle/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3. Плюсы и минусы в работе с Claude</a:t>
            </a:r>
            <a:br/>
            <a:r>
              <a:t>(⏱️5 минут, 3 слайда + вопросы)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Плюсы, в чём реально хорош</a:t>
            </a:r>
          </a:p>
        </p:txBody>
      </p:sp>
      <p:sp>
        <p:nvSpPr>
          <p:cNvPr id="191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7472" indent="-255777" defTabSz="694944">
              <a:spcBef>
                <a:spcPts val="700"/>
              </a:spcBef>
              <a:buClr>
                <a:srgbClr val="23204D"/>
              </a:buClr>
              <a:buFont typeface="Helvetica"/>
              <a:defRPr b="1" sz="1292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🎓 Проанализировать проект, объяснить, дать примеры и погрузить в него</a:t>
            </a:r>
          </a:p>
          <a:p>
            <a:pPr marL="347472" indent="-255777" defTabSz="694944">
              <a:spcBef>
                <a:spcPts val="700"/>
              </a:spcBef>
              <a:buClr>
                <a:srgbClr val="23204D"/>
              </a:buClr>
              <a:buFont typeface="Helvetica"/>
              <a:defRPr b="1" sz="1292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🤖 Рутинные, промежуточные, специфические задачи благодаря доступу ко всему контексту проекта, language-agnostic, возможностям агента в CLI</a:t>
            </a:r>
          </a:p>
          <a:p>
            <a:pPr marL="347472" indent="-255777" defTabSz="694944">
              <a:spcBef>
                <a:spcPts val="700"/>
              </a:spcBef>
              <a:buClr>
                <a:srgbClr val="23204D"/>
              </a:buClr>
              <a:buFont typeface="Helvetica"/>
              <a:defRPr b="1" sz="1292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🪛 Рефакторинг (нужен хороший промпт в начале и ручная проверка в конце)</a:t>
            </a:r>
          </a:p>
          <a:p>
            <a:pPr marL="347472" indent="-255777" defTabSz="694944">
              <a:spcBef>
                <a:spcPts val="700"/>
              </a:spcBef>
              <a:buClr>
                <a:srgbClr val="23204D"/>
              </a:buClr>
              <a:buFont typeface="Helvetica"/>
              <a:defRPr b="1" sz="1292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🧪 Написание unit и интеграционных тестов (иногда нужны итерации)</a:t>
            </a:r>
          </a:p>
          <a:p>
            <a:pPr marL="347472" indent="-255777" defTabSz="694944">
              <a:spcBef>
                <a:spcPts val="700"/>
              </a:spcBef>
              <a:buClr>
                <a:srgbClr val="23204D"/>
              </a:buClr>
              <a:buFont typeface="Helvetica"/>
              <a:defRPr b="1" sz="1292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🔥 Всё, что касается API, CLI, файловой системы и т.д., всё, что не удержишь в голове наизусть со всеми деталями и нужно было бы писать / гуглить самому</a:t>
            </a:r>
          </a:p>
        </p:txBody>
      </p:sp>
      <p:pic>
        <p:nvPicPr>
          <p:cNvPr id="19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1293" y="1885501"/>
            <a:ext cx="3398187" cy="314481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Google Shape;81;p17"/>
          <p:cNvSpPr txBox="1"/>
          <p:nvPr/>
        </p:nvSpPr>
        <p:spPr>
          <a:xfrm>
            <a:off x="5161008" y="944066"/>
            <a:ext cx="4278757" cy="10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marL="434340" indent="-319722" defTabSz="868680">
              <a:lnSpc>
                <a:spcPct val="115000"/>
              </a:lnSpc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buChar char="●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Тем временем, пока (да и потом) нельзя забывать про “ручную” разработку: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96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Необходимость human review.</a:t>
            </a:r>
            <a:br/>
            <a:r>
              <a:t>- можно дополнить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 invalidUrl="" action="ppaction://hlinkshowjump?jump=lastslide" tgtFrame="" tooltip="" history="1" highlightClick="0" endSnd="0"/>
              </a:rPr>
              <a:t>CodeRabbit CLI</a:t>
            </a:r>
            <a:r>
              <a:t>🙂.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Необходимо рефакторить </a:t>
            </a:r>
            <a:br>
              <a:rPr i="1" u="sng"/>
            </a:br>
            <a:r>
              <a:t>- частично решается описанием code style в CLAUDE.md или отдельным промптом, сохранённым в кастомной команде в .claude/commands.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Стоимость: дорого / лимиты</a:t>
            </a:r>
            <a:br>
              <a:rPr i="1" u="sng"/>
            </a:br>
            <a:r>
              <a:t>- на самом деле переход с Opus на Sonet при достижении лимитов я не почувствовал + можно подключать GPT-5 к сложному анализу.</a:t>
            </a:r>
          </a:p>
        </p:txBody>
      </p:sp>
      <p:sp>
        <p:nvSpPr>
          <p:cNvPr id="197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98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Общеизвестные проблемы</a:t>
            </a:r>
          </a:p>
        </p:txBody>
      </p:sp>
      <p:sp>
        <p:nvSpPr>
          <p:cNvPr id="199" name="Google Shape;81;p17"/>
          <p:cNvSpPr txBox="1"/>
          <p:nvPr/>
        </p:nvSpPr>
        <p:spPr>
          <a:xfrm>
            <a:off x="5581210" y="1053008"/>
            <a:ext cx="3302887" cy="394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269747" indent="-198564" defTabSz="539495">
              <a:lnSpc>
                <a:spcPct val="115000"/>
              </a:lnSpc>
              <a:spcBef>
                <a:spcPts val="500"/>
              </a:spcBef>
              <a:buClr>
                <a:srgbClr val="23204D"/>
              </a:buClr>
              <a:buSzPts val="1200"/>
              <a:buFont typeface="Helvetica"/>
              <a:buChar char="●"/>
              <a:defRPr b="1" sz="1298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🔐 Про безопасность…</a:t>
            </a:r>
          </a:p>
          <a:p>
            <a:pPr defTabSz="539495">
              <a:lnSpc>
                <a:spcPct val="115000"/>
              </a:lnSpc>
              <a:spcBef>
                <a:spcPts val="500"/>
              </a:spcBef>
              <a:defRPr b="1" sz="100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  Claude проактивно защищает</a:t>
            </a:r>
            <a:br/>
            <a:r>
              <a:t>от случайной отправки секретов:</a:t>
            </a:r>
            <a:br/>
            <a:r>
              <a:t>автоматически маскирует некоторые паттерны: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- API ключи → </a:t>
            </a:r>
            <a:r>
              <a:rPr>
                <a:solidFill>
                  <a:srgbClr val="B8E0FF"/>
                </a:solidFill>
              </a:rPr>
              <a:t>sk-...***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- Пароли → </a:t>
            </a:r>
            <a:r>
              <a:rPr>
                <a:solidFill>
                  <a:srgbClr val="B8E0FF"/>
                </a:solidFill>
              </a:rPr>
              <a:t>[REDACTED]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- Токены → </a:t>
            </a:r>
            <a:r>
              <a:rPr>
                <a:solidFill>
                  <a:srgbClr val="B8E0FF"/>
                </a:solidFill>
              </a:rPr>
              <a:t>***</a:t>
            </a:r>
          </a:p>
          <a:p>
            <a:pPr defTabSz="539495">
              <a:lnSpc>
                <a:spcPct val="115000"/>
              </a:lnSpc>
              <a:spcBef>
                <a:spcPts val="500"/>
              </a:spcBef>
              <a:defRPr b="1" sz="100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1) Но дополнительно настоятельно рекомендуется использовать переменные окружения вместо хардкода,</a:t>
            </a:r>
            <a:br/>
            <a:r>
              <a:t>2) Дополнительно можно добавить в конфиг параметры:</a:t>
            </a:r>
            <a:endParaRPr>
              <a:solidFill>
                <a:srgbClr val="28FE14"/>
              </a:solidFill>
            </a:endParaRP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{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34BBC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28FE14"/>
                </a:solidFill>
              </a:rPr>
              <a:t>    </a:t>
            </a:r>
            <a:r>
              <a:t>"security"</a:t>
            </a:r>
            <a:r>
              <a:rPr>
                <a:solidFill>
                  <a:srgbClr val="28FE14"/>
                </a:solidFill>
              </a:rPr>
              <a:t>: {</a:t>
            </a:r>
            <a:endParaRPr>
              <a:solidFill>
                <a:srgbClr val="28FE14"/>
              </a:solidFill>
            </a:endParaRP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34BBC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28FE14"/>
                </a:solidFill>
              </a:rPr>
              <a:t>      </a:t>
            </a:r>
            <a:r>
              <a:t>"auto_redact"</a:t>
            </a:r>
            <a:r>
              <a:rPr>
                <a:solidFill>
                  <a:srgbClr val="28FE14"/>
                </a:solidFill>
              </a:rPr>
              <a:t>: </a:t>
            </a:r>
            <a:r>
              <a:rPr>
                <a:solidFill>
                  <a:srgbClr val="5230E1"/>
                </a:solidFill>
              </a:rPr>
              <a:t>true</a:t>
            </a:r>
            <a:r>
              <a:rPr>
                <a:solidFill>
                  <a:srgbClr val="28FE14"/>
                </a:solidFill>
              </a:rPr>
              <a:t>,</a:t>
            </a:r>
            <a:endParaRPr>
              <a:solidFill>
                <a:srgbClr val="28FE14"/>
              </a:solidFill>
            </a:endParaRP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34BBC8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rPr>
                <a:solidFill>
                  <a:srgbClr val="28FE14"/>
                </a:solidFill>
              </a:rPr>
              <a:t>      </a:t>
            </a:r>
            <a:r>
              <a:t>"sensitive_patterns"</a:t>
            </a:r>
            <a:r>
              <a:rPr>
                <a:solidFill>
                  <a:srgbClr val="28FE14"/>
                </a:solidFill>
              </a:rPr>
              <a:t>: [</a:t>
            </a:r>
            <a:r>
              <a:rPr>
                <a:solidFill>
                  <a:srgbClr val="C33720"/>
                </a:solidFill>
              </a:rPr>
              <a:t>"password"</a:t>
            </a:r>
            <a:r>
              <a:rPr>
                <a:solidFill>
                  <a:srgbClr val="28FE14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"secret"</a:t>
            </a:r>
            <a:r>
              <a:rPr>
                <a:solidFill>
                  <a:srgbClr val="28FE14"/>
                </a:solidFill>
              </a:rPr>
              <a:t>, </a:t>
            </a:r>
            <a:r>
              <a:rPr>
                <a:solidFill>
                  <a:srgbClr val="C33720"/>
                </a:solidFill>
              </a:rPr>
              <a:t>"token"</a:t>
            </a:r>
            <a:r>
              <a:rPr>
                <a:solidFill>
                  <a:srgbClr val="28FE14"/>
                </a:solidFill>
              </a:rPr>
              <a:t>]</a:t>
            </a:r>
            <a:endParaRPr>
              <a:solidFill>
                <a:srgbClr val="28FE14"/>
              </a:solidFill>
            </a:endParaRP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  }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r>
              <a:t>  }</a:t>
            </a:r>
          </a:p>
          <a:p>
            <a:pPr>
              <a:tabLst>
                <a:tab pos="203200" algn="l"/>
                <a:tab pos="419100" algn="l"/>
                <a:tab pos="622300" algn="l"/>
                <a:tab pos="838200" algn="l"/>
                <a:tab pos="1041400" algn="l"/>
                <a:tab pos="1257300" algn="l"/>
                <a:tab pos="1460500" algn="l"/>
                <a:tab pos="1676400" algn="l"/>
                <a:tab pos="1879600" algn="l"/>
                <a:tab pos="2095500" algn="l"/>
                <a:tab pos="2298700" algn="l"/>
                <a:tab pos="2514600" algn="l"/>
              </a:tabLst>
              <a:defRPr sz="1062">
                <a:solidFill>
                  <a:srgbClr val="28FE14"/>
                </a:solidFill>
                <a:latin typeface="Andale Mono"/>
                <a:ea typeface="Andale Mono"/>
                <a:cs typeface="Andale Mono"/>
                <a:sym typeface="Andale Mono"/>
              </a:defRPr>
            </a:pPr>
            <a:br/>
          </a:p>
        </p:txBody>
      </p:sp>
      <p:sp>
        <p:nvSpPr>
          <p:cNvPr id="200" name="🧿 Show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6810576" y="4602424"/>
            <a:ext cx="112933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300"/>
            </a:pPr>
            <a:r>
              <a:t>🧿 </a:t>
            </a:r>
            <a:r>
              <a:rPr i="1"/>
              <a:t>Show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37743" indent="-175005" defTabSz="475487">
              <a:spcBef>
                <a:spcPts val="500"/>
              </a:spcBef>
              <a:buClr>
                <a:srgbClr val="23204D"/>
              </a:buClr>
              <a:buSzPts val="800"/>
              <a:buFont typeface="Helvetica"/>
              <a:defRPr b="1" sz="88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🤒 </a:t>
            </a:r>
            <a:r>
              <a:rPr u="sng"/>
              <a:t>ИИ-Галлюцинации (ввод)</a:t>
            </a:r>
            <a:r>
              <a:t> - </a:t>
            </a:r>
            <a:r>
              <a:rPr i="1"/>
              <a:t>плохо понял контекст / задачу</a:t>
            </a:r>
            <a:br/>
            <a:r>
              <a:t>💊 Таблетка: /compact + /clear + /init.</a:t>
            </a:r>
          </a:p>
          <a:p>
            <a:pPr marL="237743" indent="-175005" defTabSz="475487">
              <a:spcBef>
                <a:spcPts val="500"/>
              </a:spcBef>
              <a:buClr>
                <a:srgbClr val="23204D"/>
              </a:buClr>
              <a:buSzPts val="800"/>
              <a:buFont typeface="Helvetica"/>
              <a:defRPr b="1" sz="88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🤒 </a:t>
            </a:r>
            <a:r>
              <a:rPr u="sng"/>
              <a:t>ИИ-Галлюцинации (вывод)</a:t>
            </a:r>
            <a:r>
              <a:t> - </a:t>
            </a:r>
            <a:r>
              <a:rPr i="1"/>
              <a:t>при решении пошёл “не в ту степь” ИЛИ</a:t>
            </a:r>
            <a:br>
              <a:rPr i="1"/>
            </a:br>
            <a:r>
              <a:t>🤒 </a:t>
            </a:r>
            <a:r>
              <a:rPr u="sng"/>
              <a:t>ИИ-мания величия</a:t>
            </a:r>
            <a:r>
              <a:t> - </a:t>
            </a:r>
            <a:r>
              <a:rPr i="1"/>
              <a:t>игнорирует замечания и пилит по-своему.</a:t>
            </a:r>
            <a:br>
              <a:rPr i="1"/>
            </a:br>
            <a:r>
              <a:t>💊 Таблетка: /clear + инкрементальный подход с меньшими изменениями и большим контролем.</a:t>
            </a:r>
          </a:p>
          <a:p>
            <a:pPr marL="237743" indent="-175005" defTabSz="475487">
              <a:spcBef>
                <a:spcPts val="500"/>
              </a:spcBef>
              <a:buClr>
                <a:srgbClr val="23204D"/>
              </a:buClr>
              <a:buSzPts val="800"/>
              <a:buFont typeface="Helvetica"/>
              <a:defRPr b="1" sz="88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🤒 </a:t>
            </a:r>
            <a:r>
              <a:rPr u="sng"/>
              <a:t>ИИ-ОКР</a:t>
            </a:r>
            <a:r>
              <a:t> - </a:t>
            </a:r>
            <a:r>
              <a:rPr i="1"/>
              <a:t>зацикленность и повторяющиеся действия  - </a:t>
            </a:r>
            <a:br>
              <a:rPr i="1"/>
            </a:br>
            <a:r>
              <a:rPr i="1"/>
              <a:t>(“I can see my changes were reverted. Restoring this…”)</a:t>
            </a:r>
            <a:br>
              <a:rPr i="1"/>
            </a:br>
            <a:r>
              <a:t>💊 Таблетка: /compact + /clear + инструкции в CLAUDE.md / .clauderc / settings.json + инкрементальный подход + подробные промпты + указание конкретных @файлов</a:t>
            </a:r>
          </a:p>
          <a:p>
            <a:pPr marL="237743" indent="-175005" defTabSz="475487">
              <a:spcBef>
                <a:spcPts val="500"/>
              </a:spcBef>
              <a:buClr>
                <a:srgbClr val="23204D"/>
              </a:buClr>
              <a:buSzPts val="800"/>
              <a:buFont typeface="Helvetica"/>
              <a:defRPr b="1" sz="88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🤒 </a:t>
            </a:r>
            <a:r>
              <a:rPr u="sng"/>
              <a:t>ИИ-выгорание</a:t>
            </a:r>
            <a:r>
              <a:t> (с какого то момента может даже начать песню о </a:t>
            </a:r>
            <a:br/>
            <a:r>
              <a:rPr i="1"/>
              <a:t>“I understand Your frustration and will try to find some solution”, - по факту пишет как придётся</a:t>
            </a:r>
            <a:r>
              <a:t>.</a:t>
            </a:r>
            <a:br/>
            <a:r>
              <a:t>💊Лечение: GPT-5 для глубокого анализа, передать результаты в Claude для кода. В острых случаях - мануальная терапия с описанием сделанного в следующем промпте.</a:t>
            </a:r>
            <a:br/>
            <a:br/>
          </a:p>
        </p:txBody>
      </p:sp>
      <p:sp>
        <p:nvSpPr>
          <p:cNvPr id="203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04" name="Google Shape;85;p17"/>
          <p:cNvSpPr txBox="1"/>
          <p:nvPr/>
        </p:nvSpPr>
        <p:spPr>
          <a:xfrm>
            <a:off x="254900" y="54900"/>
            <a:ext cx="7013400" cy="61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Минусы на практике (и их решения)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4117" y="1237652"/>
            <a:ext cx="3537072" cy="3053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57675" y="4511376"/>
            <a:ext cx="6334312" cy="32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75;p16"/>
          <p:cNvSpPr txBox="1"/>
          <p:nvPr>
            <p:ph type="ctrTitle"/>
          </p:nvPr>
        </p:nvSpPr>
        <p:spPr>
          <a:xfrm>
            <a:off x="311699" y="2007449"/>
            <a:ext cx="8520602" cy="789601"/>
          </a:xfrm>
          <a:prstGeom prst="rect">
            <a:avLst/>
          </a:prstGeom>
        </p:spPr>
        <p:txBody>
          <a:bodyPr/>
          <a:lstStyle/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6. Обретённые лайфхаки</a:t>
            </a:r>
          </a:p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(⏱️5 минут, 2 слайда + вопросы)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211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2627" indent="-333184" defTabSz="905255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8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Создание кастомных скриптов для повторяющихся задач (~root/.claude)</a:t>
            </a:r>
          </a:p>
          <a:p>
            <a:pPr marL="452627" indent="-333184" defTabSz="905255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8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/>
              <a:t>Git</a:t>
            </a:r>
            <a:r>
              <a:t> - главный союзник и защитник от беспредела ИИ.</a:t>
            </a:r>
          </a:p>
          <a:p>
            <a:pPr marL="452627" indent="-333184" defTabSz="905255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8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/>
              <a:t>Если тупит</a:t>
            </a:r>
            <a:r>
              <a:t>: /clear + новый промпт.</a:t>
            </a:r>
          </a:p>
          <a:p>
            <a:pPr marL="452627" indent="-333184" defTabSz="905255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8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/>
              <a:t>Паттерн “Колесо Слонсары”</a:t>
            </a:r>
            <a:r>
              <a:t>: логи - фикс - проверка (на примере теста) - анализ логов - добавление нужных логов - новая итерация - до результата.</a:t>
            </a:r>
          </a:p>
          <a:p>
            <a:pPr marL="452627" indent="-333184" defTabSz="905255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8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Кастомные команды + субагенты + хуки.</a:t>
            </a:r>
          </a:p>
        </p:txBody>
      </p:sp>
      <p:sp>
        <p:nvSpPr>
          <p:cNvPr id="212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213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Практические лайфхаки</a:t>
            </a:r>
          </a:p>
        </p:txBody>
      </p:sp>
      <p:sp>
        <p:nvSpPr>
          <p:cNvPr id="214" name="Google Shape;81;p17"/>
          <p:cNvSpPr txBox="1"/>
          <p:nvPr/>
        </p:nvSpPr>
        <p:spPr>
          <a:xfrm>
            <a:off x="5655462" y="1184572"/>
            <a:ext cx="3277250" cy="3559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⚠️ Если claude заоверрайдил файл из .gitignore (например, локальный .env), то тут спасает только local history, и то не всегда.</a:t>
            </a:r>
            <a:br/>
            <a:br/>
            <a:r>
              <a:t>Ну, или промпт на реверт🙂</a:t>
            </a:r>
          </a:p>
        </p:txBody>
      </p:sp>
      <p:sp>
        <p:nvSpPr>
          <p:cNvPr id="215" name="Line"/>
          <p:cNvSpPr/>
          <p:nvPr/>
        </p:nvSpPr>
        <p:spPr>
          <a:xfrm flipV="1">
            <a:off x="4823354" y="1383390"/>
            <a:ext cx="1180340" cy="7180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218" name="Google Shape;81;p17"/>
          <p:cNvSpPr txBox="1"/>
          <p:nvPr>
            <p:ph type="body" idx="1"/>
          </p:nvPr>
        </p:nvSpPr>
        <p:spPr>
          <a:xfrm>
            <a:off x="155900" y="1163075"/>
            <a:ext cx="5098608" cy="3834900"/>
          </a:xfrm>
          <a:prstGeom prst="rect">
            <a:avLst/>
          </a:prstGeom>
        </p:spPr>
        <p:txBody>
          <a:bodyPr/>
          <a:lstStyle/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Паттерн “Колесо Слонсары” c Puppeteer MCP server + noVNC / headless Chrome.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Частично автоматизировать разбор support-кейсов с Claude + Slack MCP +</a:t>
            </a:r>
            <a:br/>
            <a:r>
              <a:t>Atlassian MCP.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Автоматизировать маркетинговые действия с Claude/GPT5 + n8n.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Есть ещё Monday MCP… 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Разрабатывать быстрые прототипы аппов вне Атлассиана (в т.ч. с использованием платформ и их API).</a:t>
            </a:r>
          </a:p>
        </p:txBody>
      </p:sp>
      <p:sp>
        <p:nvSpPr>
          <p:cNvPr id="219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Идеи, на проверку</a:t>
            </a:r>
          </a:p>
        </p:txBody>
      </p:sp>
      <p:sp>
        <p:nvSpPr>
          <p:cNvPr id="220" name="Google Shape;81;p17"/>
          <p:cNvSpPr txBox="1"/>
          <p:nvPr/>
        </p:nvSpPr>
        <p:spPr>
          <a:xfrm>
            <a:off x="5621561" y="1163075"/>
            <a:ext cx="3222184" cy="38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Уже попробовал, но нужно больше ресёрча - хак с запуском Claude в родительской папке проектов - доступ к контексту всех реп сразу.</a:t>
            </a:r>
            <a:br/>
            <a:br/>
            <a:r>
              <a:t>Это понравилось, но пока не понял, есть ли минус с перегрузкой контекстного окна.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97;p19"/>
          <p:cNvSpPr txBox="1"/>
          <p:nvPr>
            <p:ph type="title"/>
          </p:nvPr>
        </p:nvSpPr>
        <p:spPr>
          <a:xfrm>
            <a:off x="141599" y="577153"/>
            <a:ext cx="6043490" cy="4485652"/>
          </a:xfrm>
          <a:prstGeom prst="rect">
            <a:avLst/>
          </a:prstGeom>
        </p:spPr>
        <p:txBody>
          <a:bodyPr/>
          <a:lstStyle/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Отлично помогает в повседневной разработке</a:t>
            </a:r>
            <a:br/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Дорого, но возможности действительно впечатляют</a:t>
            </a:r>
            <a:br/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Идеально для: анализа проблем, прототипирования фич, рефакторинга, документации</a:t>
            </a:r>
            <a:br/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Требует контроля и проверки результатов, правок руками, наставлений</a:t>
            </a:r>
            <a:br/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Не заменит разработчика, но делает его </a:t>
            </a:r>
            <a:br/>
            <a:r>
              <a:t>чувствительно продуктивнее</a:t>
            </a:r>
            <a:br/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Думаю, будущее за гибридным подходом: </a:t>
            </a:r>
            <a:br/>
            <a:r>
              <a:t>человек + ИИ + комбинации инструментов</a:t>
            </a:r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</a:p>
          <a:p>
            <a:pPr defTabSz="374904">
              <a:defRPr b="1" sz="1476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• 🔥</a:t>
            </a:r>
            <a:r>
              <a:rPr u="sng"/>
              <a:t>Дополнительный бонус</a:t>
            </a:r>
            <a:r>
              <a:t>🔥: чувствуешь себя </a:t>
            </a:r>
            <a:br/>
            <a:r>
              <a:t>тех лидом с трудолюбивым и очень способным</a:t>
            </a:r>
            <a:br/>
            <a:r>
              <a:t>помощником</a:t>
            </a:r>
          </a:p>
        </p:txBody>
      </p:sp>
      <p:sp>
        <p:nvSpPr>
          <p:cNvPr id="223" name="Выводы (по личным ощущениям)"/>
          <p:cNvSpPr txBox="1"/>
          <p:nvPr/>
        </p:nvSpPr>
        <p:spPr>
          <a:xfrm>
            <a:off x="1193742" y="170125"/>
            <a:ext cx="6043489" cy="39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Выводы (по личным ощущениям)</a:t>
            </a:r>
          </a:p>
        </p:txBody>
      </p:sp>
      <p:pic>
        <p:nvPicPr>
          <p:cNvPr id="224" name="Screenshot_2025-09-25-00-39-17-455_org.telegram.messenger.jpg" descr="Screenshot_2025-09-25-00-39-17-455_org.telegram.messeng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6966" y="2699517"/>
            <a:ext cx="4163901" cy="234026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69;p15"/>
          <p:cNvSpPr txBox="1"/>
          <p:nvPr>
            <p:ph type="title" idx="4294967295"/>
          </p:nvPr>
        </p:nvSpPr>
        <p:spPr>
          <a:xfrm>
            <a:off x="535775" y="352924"/>
            <a:ext cx="7013400" cy="768002"/>
          </a:xfrm>
          <a:prstGeom prst="rect">
            <a:avLst/>
          </a:prstGeom>
        </p:spPr>
        <p:txBody>
          <a:bodyPr/>
          <a:lstStyle>
            <a:lvl1pPr>
              <a:spcBef>
                <a:spcPts val="1600"/>
              </a:spcBef>
              <a:defRPr b="1" sz="3600">
                <a:solidFill>
                  <a:srgbClr val="FF9E02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О чем сегодня расскажу</a:t>
            </a:r>
          </a:p>
        </p:txBody>
      </p:sp>
      <p:sp>
        <p:nvSpPr>
          <p:cNvPr id="126" name="Google Shape;70;p15"/>
          <p:cNvSpPr txBox="1"/>
          <p:nvPr/>
        </p:nvSpPr>
        <p:spPr>
          <a:xfrm>
            <a:off x="510149" y="1120924"/>
            <a:ext cx="8123702" cy="306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defTabSz="740663">
              <a:lnSpc>
                <a:spcPct val="115000"/>
              </a:lnSpc>
              <a:defRPr sz="1620"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370331" indent="-288036" defTabSz="740663">
              <a:lnSpc>
                <a:spcPct val="115000"/>
              </a:lnSpc>
              <a:buClr>
                <a:srgbClr val="000000"/>
              </a:buClr>
              <a:buSzPts val="1600"/>
              <a:buAutoNum type="arabicPeriod" startAt="1"/>
              <a:defRPr sz="1620">
                <a:latin typeface="Raleway"/>
                <a:ea typeface="Raleway"/>
                <a:cs typeface="Raleway"/>
                <a:sym typeface="Raleway"/>
              </a:defRPr>
            </a:pPr>
            <a:r>
              <a:t>Текущее состояние практически применимого AI и как оно работает. (5 мин)</a:t>
            </a:r>
          </a:p>
          <a:p>
            <a:pPr defTabSz="740663">
              <a:lnSpc>
                <a:spcPct val="115000"/>
              </a:lnSpc>
              <a:defRPr sz="1620"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370331" indent="-288036" defTabSz="740663">
              <a:lnSpc>
                <a:spcPct val="115000"/>
              </a:lnSpc>
              <a:buClr>
                <a:srgbClr val="000000"/>
              </a:buClr>
              <a:buSzPts val="1600"/>
              <a:buAutoNum type="arabicPeriod" startAt="2"/>
              <a:defRPr sz="1620">
                <a:latin typeface="Raleway"/>
                <a:ea typeface="Raleway"/>
                <a:cs typeface="Raleway"/>
                <a:sym typeface="Raleway"/>
              </a:defRPr>
            </a:pPr>
            <a:r>
              <a:t>Практический старт: основные паттерны работы. (5 мин)</a:t>
            </a:r>
          </a:p>
          <a:p>
            <a:pPr defTabSz="740663">
              <a:lnSpc>
                <a:spcPct val="115000"/>
              </a:lnSpc>
              <a:defRPr sz="1620">
                <a:latin typeface="Raleway"/>
                <a:ea typeface="Raleway"/>
                <a:cs typeface="Raleway"/>
                <a:sym typeface="Raleway"/>
              </a:defRPr>
            </a:pPr>
            <a:endParaRPr i="1"/>
          </a:p>
          <a:p>
            <a:pPr marL="370331" indent="-288036" defTabSz="740663">
              <a:lnSpc>
                <a:spcPct val="115000"/>
              </a:lnSpc>
              <a:buClr>
                <a:srgbClr val="000000"/>
              </a:buClr>
              <a:buSzPts val="1600"/>
              <a:buAutoNum type="arabicPeriod" startAt="3"/>
              <a:defRPr sz="1620">
                <a:latin typeface="Raleway"/>
                <a:ea typeface="Raleway"/>
                <a:cs typeface="Raleway"/>
                <a:sym typeface="Raleway"/>
              </a:defRPr>
            </a:pPr>
            <a:r>
              <a:t>Плюсы и минусы в работе с Claude. (5 мин)</a:t>
            </a:r>
          </a:p>
          <a:p>
            <a:pPr defTabSz="740663">
              <a:lnSpc>
                <a:spcPct val="115000"/>
              </a:lnSpc>
              <a:defRPr sz="1620"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370331" indent="-288036" defTabSz="740663">
              <a:lnSpc>
                <a:spcPct val="115000"/>
              </a:lnSpc>
              <a:buClr>
                <a:srgbClr val="000000"/>
              </a:buClr>
              <a:buSzPts val="1600"/>
              <a:buAutoNum type="arabicPeriod" startAt="4"/>
              <a:defRPr sz="1620">
                <a:latin typeface="Raleway"/>
                <a:ea typeface="Raleway"/>
                <a:cs typeface="Raleway"/>
                <a:sym typeface="Raleway"/>
              </a:defRPr>
            </a:pPr>
            <a:r>
              <a:t>Обретённые лайфхаки и решения проблем. (5 мин)</a:t>
            </a:r>
          </a:p>
          <a:p>
            <a:pPr defTabSz="740663">
              <a:lnSpc>
                <a:spcPct val="115000"/>
              </a:lnSpc>
              <a:defRPr sz="1620">
                <a:latin typeface="Raleway"/>
                <a:ea typeface="Raleway"/>
                <a:cs typeface="Raleway"/>
                <a:sym typeface="Raleway"/>
              </a:defRPr>
            </a:pPr>
          </a:p>
          <a:p>
            <a:pPr marL="370331" indent="-288036" defTabSz="740663">
              <a:lnSpc>
                <a:spcPct val="115000"/>
              </a:lnSpc>
              <a:buClr>
                <a:srgbClr val="000000"/>
              </a:buClr>
              <a:buSzPts val="1600"/>
              <a:buAutoNum type="arabicPeriod" startAt="5"/>
              <a:defRPr sz="1620">
                <a:latin typeface="Raleway"/>
                <a:ea typeface="Raleway"/>
                <a:cs typeface="Raleway"/>
                <a:sym typeface="Raleway"/>
              </a:defRPr>
            </a:pPr>
            <a:r>
              <a:t>Личные выводы и ответы на вопросы. (5-10 мин)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320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110;p21" descr="Google Shape;110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72" y="190370"/>
            <a:ext cx="8868870" cy="1144817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Google Shape;111;p21"/>
          <p:cNvSpPr txBox="1"/>
          <p:nvPr>
            <p:ph type="body" sz="half" idx="4294967295"/>
          </p:nvPr>
        </p:nvSpPr>
        <p:spPr>
          <a:xfrm>
            <a:off x="4755721" y="1442601"/>
            <a:ext cx="4441787" cy="291122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SzTx/>
              <a:buNone/>
              <a:defRPr b="1" i="1" sz="17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Claude starter kit repo:</a:t>
            </a:r>
          </a:p>
          <a:p>
            <a:pPr marL="0" indent="0">
              <a:spcBef>
                <a:spcPts val="1000"/>
              </a:spcBef>
              <a:buSzTx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1. Эта самая презентация;</a:t>
            </a:r>
          </a:p>
          <a:p>
            <a:pPr marL="0" indent="0">
              <a:spcBef>
                <a:spcPts val="1000"/>
              </a:spcBef>
              <a:buSzTx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2. Базовые конфиги Claude Code;</a:t>
            </a:r>
          </a:p>
          <a:p>
            <a:pPr marL="0" indent="0">
              <a:spcBef>
                <a:spcPts val="1000"/>
              </a:spcBef>
              <a:buSzTx/>
              <a:buNone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3. Кастомные команды для Claude Code.</a:t>
            </a:r>
          </a:p>
        </p:txBody>
      </p:sp>
      <p:sp>
        <p:nvSpPr>
          <p:cNvPr id="228" name="Google Shape;112;p21"/>
          <p:cNvSpPr txBox="1"/>
          <p:nvPr/>
        </p:nvSpPr>
        <p:spPr>
          <a:xfrm>
            <a:off x="325375" y="314051"/>
            <a:ext cx="7013400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Спасибо! 🙏</a:t>
            </a:r>
          </a:p>
        </p:txBody>
      </p:sp>
      <p:sp>
        <p:nvSpPr>
          <p:cNvPr id="229" name="Google Shape;111;p21"/>
          <p:cNvSpPr txBox="1"/>
          <p:nvPr/>
        </p:nvSpPr>
        <p:spPr>
          <a:xfrm>
            <a:off x="108560" y="1375478"/>
            <a:ext cx="4069783" cy="357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Clr>
                <a:schemeClr val="accent2">
                  <a:lumOff val="21764"/>
                </a:schemeClr>
              </a:buClr>
              <a:buFont typeface="Arial"/>
              <a:defRPr b="1" i="1" sz="1700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Ссылки:</a:t>
            </a:r>
          </a:p>
          <a:p>
            <a:pPr marL="227263" indent="-227263">
              <a:lnSpc>
                <a:spcPct val="115000"/>
              </a:lnSpc>
              <a:spcBef>
                <a:spcPts val="1000"/>
              </a:spcBef>
              <a:buSzPct val="100000"/>
              <a:buAutoNum type="arabicPeriod" startAt="1"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n8n</a:t>
            </a:r>
            <a:r>
              <a:t>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zoho</a:t>
            </a:r>
            <a:r>
              <a:t> - автоматизация;</a:t>
            </a:r>
          </a:p>
          <a:p>
            <a:pPr marL="227263" indent="-227263">
              <a:lnSpc>
                <a:spcPct val="115000"/>
              </a:lnSpc>
              <a:spcBef>
                <a:spcPts val="1000"/>
              </a:spcBef>
              <a:buSzPct val="100000"/>
              <a:buAutoNum type="arabicPeriod" startAt="1"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Репо с готовыми MCP-серверами</a:t>
            </a:r>
            <a:r>
              <a:t>, e.g. интеграция ИИ с:</a:t>
            </a:r>
            <a:br/>
            <a:r>
              <a:t>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Atlassian</a:t>
            </a:r>
            <a:r>
              <a:t>,</a:t>
            </a:r>
            <a:br/>
            <a:r>
              <a:t>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 invalidUrl="" action="" tgtFrame="" tooltip="" history="1" highlightClick="0" endSnd="0"/>
              </a:rPr>
              <a:t>Monday</a:t>
            </a:r>
            <a:r>
              <a:t>,</a:t>
            </a:r>
            <a:br/>
            <a:r>
              <a:t>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8" invalidUrl="" action="" tgtFrame="" tooltip="" history="1" highlightClick="0" endSnd="0"/>
              </a:rPr>
              <a:t>Slack</a:t>
            </a:r>
            <a:r>
              <a:t>,</a:t>
            </a:r>
            <a:br/>
            <a:r>
              <a:t>-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9" invalidUrl="" action="" tgtFrame="" tooltip="" history="1" highlightClick="0" endSnd="0"/>
              </a:rPr>
              <a:t>Puppeteer</a:t>
            </a:r>
            <a:r>
              <a:t>.</a:t>
            </a:r>
          </a:p>
          <a:p>
            <a:pPr marL="227263" indent="-227263">
              <a:lnSpc>
                <a:spcPct val="115000"/>
              </a:lnSpc>
              <a:spcBef>
                <a:spcPts val="1000"/>
              </a:spcBef>
              <a:buSzPct val="100000"/>
              <a:buAutoNum type="arabicPeriod" startAt="1"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0" invalidUrl="" action="" tgtFrame="" tooltip="" history="1" highlightClick="0" endSnd="0"/>
              </a:rPr>
              <a:t>CodeRabbit CLI</a:t>
            </a:r>
            <a:r>
              <a:t> - ИИ код-ревью;</a:t>
            </a:r>
          </a:p>
          <a:p>
            <a:pPr marL="227263" indent="-227263">
              <a:lnSpc>
                <a:spcPct val="115000"/>
              </a:lnSpc>
              <a:spcBef>
                <a:spcPts val="1000"/>
              </a:spcBef>
              <a:buSzPct val="100000"/>
              <a:buAutoNum type="arabicPeriod" startAt="1"/>
              <a:defRPr sz="1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Multitab terminals: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1" invalidUrl="" action="" tgtFrame="" tooltip="" history="1" highlightClick="0" endSnd="0"/>
              </a:rPr>
              <a:t>Tabby</a:t>
            </a:r>
            <a:r>
              <a:t> &amp;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2" invalidUrl="" action="" tgtFrame="" tooltip="" history="1" highlightClick="0" endSnd="0"/>
              </a:rPr>
              <a:t>iTerm2</a:t>
            </a:r>
          </a:p>
        </p:txBody>
      </p:sp>
      <p:pic>
        <p:nvPicPr>
          <p:cNvPr id="230" name="Screenshot 2025-09-25 at 02.40.01.png" descr="Screenshot 2025-09-25 at 02.40.01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092001" y="3187761"/>
            <a:ext cx="1769227" cy="1736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75;p16"/>
          <p:cNvSpPr txBox="1"/>
          <p:nvPr>
            <p:ph type="ctrTitle"/>
          </p:nvPr>
        </p:nvSpPr>
        <p:spPr>
          <a:xfrm>
            <a:off x="311699" y="2007449"/>
            <a:ext cx="8520602" cy="789601"/>
          </a:xfrm>
          <a:prstGeom prst="rect">
            <a:avLst/>
          </a:prstGeom>
        </p:spPr>
        <p:txBody>
          <a:bodyPr/>
          <a:lstStyle/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1. Текущее состояние практически применимого AI.</a:t>
            </a:r>
          </a:p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(⏱️5 минут, 4 слайда + вопросы)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275970" defTabSz="749808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9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Текст-текст</a:t>
            </a:r>
            <a:r>
              <a:t> (привычный чат, по сути очень продвинутый Т9 с огромным массивом статистических данных для выбора решений)</a:t>
            </a:r>
          </a:p>
          <a:p>
            <a:pPr marL="374904" indent="-275970" defTabSz="749808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9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Текст-контент</a:t>
            </a:r>
            <a:r>
              <a:t> (привычный чат / UI + embedding — числовое представление слов, изображений и т.д. для работы модели), специализированные модели.</a:t>
            </a:r>
          </a:p>
          <a:p>
            <a:pPr marL="374904" indent="-275970" defTabSz="749808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9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ИИ-автоматизация</a:t>
            </a:r>
            <a:r>
              <a:t> (GUI для блоковой автоматизации процессов,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 invalidUrl="" action="ppaction://hlinkshowjump?jump=lastslide" tgtFrame="" tooltip="" history="1" highlightClick="0" endSnd="0"/>
              </a:rPr>
              <a:t>n8n, zoho, etc.</a:t>
            </a:r>
            <a:r>
              <a:t>)</a:t>
            </a:r>
          </a:p>
          <a:p>
            <a:pPr marL="374904" indent="-275970" defTabSz="749808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9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ИИ-агенты</a:t>
            </a:r>
            <a:r>
              <a:t> для написания кода </a:t>
            </a:r>
            <a:r>
              <a:rPr i="1" u="sng"/>
              <a:t>👈 We are here…</a:t>
            </a:r>
          </a:p>
          <a:p>
            <a:pPr marL="374904" indent="-275970" defTabSz="749808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94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ИИ-агенты</a:t>
            </a:r>
            <a:r>
              <a:t> для создания ИИ-агентов (e.g. тоже Claude,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Latitude</a:t>
            </a:r>
            <a:r>
              <a:t> = 80-й уровень лени). </a:t>
            </a:r>
            <a:r>
              <a:rPr i="1" u="sng"/>
              <a:t>👈 and here.</a:t>
            </a:r>
          </a:p>
        </p:txBody>
      </p:sp>
      <p:sp>
        <p:nvSpPr>
          <p:cNvPr id="131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2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Текущий этап развития ИИ</a:t>
            </a:r>
          </a:p>
        </p:txBody>
      </p:sp>
      <p:pic>
        <p:nvPicPr>
          <p:cNvPr id="13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9048" y="1114565"/>
            <a:ext cx="2215330" cy="3931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36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6908" indent="-299529" defTabSz="813816">
              <a:spcBef>
                <a:spcPts val="800"/>
              </a:spcBef>
              <a:buClr>
                <a:srgbClr val="23204D"/>
              </a:buClr>
              <a:buSzPts val="1500"/>
              <a:buFont typeface="Helvetica"/>
              <a:defRPr b="1" sz="151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Были нужны данные (для модели):</a:t>
            </a:r>
            <a:br>
              <a:rPr i="1" u="sng"/>
            </a:br>
            <a:r>
              <a:t>Обучение на коде, большие данные кодовых баз. Плюс, рейтинг ответов (статистический “середнячок” c github -&gt; качество из кейсов).</a:t>
            </a:r>
          </a:p>
          <a:p>
            <a:pPr marL="406908" indent="-299529" defTabSz="813816">
              <a:spcBef>
                <a:spcPts val="800"/>
              </a:spcBef>
              <a:buClr>
                <a:srgbClr val="23204D"/>
              </a:buClr>
              <a:buSzPts val="1500"/>
              <a:buFont typeface="Helvetica"/>
              <a:defRPr b="1" sz="151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Был нужен подходящий интерфейс:</a:t>
            </a:r>
            <a:br>
              <a:rPr i="1" u="sng"/>
            </a:br>
            <a:r>
              <a:t>CLI - сочетает текстовый ввод и пространство для агента. Теперь ИИ-агент может делать всё, что и юзер с доступом к системе (с разрешения).</a:t>
            </a:r>
          </a:p>
          <a:p>
            <a:pPr marL="406908" indent="-299529" defTabSz="813816">
              <a:spcBef>
                <a:spcPts val="800"/>
              </a:spcBef>
              <a:buClr>
                <a:srgbClr val="23204D"/>
              </a:buClr>
              <a:buSzPts val="1500"/>
              <a:buFont typeface="Helvetica"/>
              <a:defRPr b="1" sz="1513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Саморазвитие:</a:t>
            </a:r>
            <a:br/>
            <a:r>
              <a:t>Хранит в системе некоторое количество старых контекстов (compact) и "помнит", например, соседние репы/промпты (.claude).</a:t>
            </a:r>
          </a:p>
        </p:txBody>
      </p:sp>
      <p:sp>
        <p:nvSpPr>
          <p:cNvPr id="137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38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Caude, за счёт чего работает</a:t>
            </a:r>
          </a:p>
        </p:txBody>
      </p:sp>
      <p:sp>
        <p:nvSpPr>
          <p:cNvPr id="139" name="Google Shape;81;p17"/>
          <p:cNvSpPr txBox="1"/>
          <p:nvPr/>
        </p:nvSpPr>
        <p:spPr>
          <a:xfrm>
            <a:off x="5381952" y="1163075"/>
            <a:ext cx="3701402" cy="38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11479" indent="-302894" defTabSz="822959">
              <a:lnSpc>
                <a:spcPct val="115000"/>
              </a:lnSpc>
              <a:spcBef>
                <a:spcPts val="900"/>
              </a:spcBef>
              <a:buClr>
                <a:srgbClr val="23204D"/>
              </a:buClr>
              <a:buSzPts val="1500"/>
              <a:buFont typeface="Helvetica"/>
              <a:buChar char="●"/>
              <a:defRPr b="1" i="1" sz="1529" u="sng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Гибкость настроек (если надо):</a:t>
            </a:r>
          </a:p>
          <a:p>
            <a:pPr defTabSz="320039">
              <a:defRPr sz="117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  <a:r>
              <a:rPr b="1" sz="900"/>
              <a:t>Уровни конфигурации (по приоритету):</a:t>
            </a:r>
            <a:br>
              <a:rPr b="1" sz="900"/>
            </a:br>
            <a:endParaRPr sz="900"/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</a:t>
            </a:r>
            <a:r>
              <a:t>1. Флаги командной строки (высший приоритет)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2. </a:t>
            </a:r>
            <a:r>
              <a:rPr b="1"/>
              <a:t>Локальная директория проекта (.claude/)</a:t>
            </a:r>
            <a:endParaRPr b="1"/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3. Файл проекта (.clauderc, CLAUDE.md)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4. </a:t>
            </a:r>
            <a:r>
              <a:rPr b="1"/>
              <a:t>Пользовательская конфигурация (~/.config/claude/)</a:t>
            </a:r>
            <a:endParaRPr b="1"/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5. Системная конфигурация (/etc/claude/)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6. Переменные окружения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7. Дефолтные настройки (низший приоритет)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</a:t>
            </a:r>
            <a:r>
              <a:rPr b="1"/>
              <a:t>Основные файлы конфигурации</a:t>
            </a:r>
            <a:endParaRPr b="1"/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1. settings.json - Главные настройки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2. mcp_settings.json - MCP серверы</a:t>
            </a:r>
          </a:p>
          <a:p>
            <a:pPr defTabSz="320039"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3. commands.json - Пользовательские команды</a:t>
            </a:r>
            <a:br/>
            <a:r>
              <a:t>  4. hooks.json - Настройка lifecycle хуков</a:t>
            </a:r>
            <a:br/>
            <a:r>
              <a:t>  5. .claudeignore - Исключения</a:t>
            </a:r>
            <a:br/>
            <a:r>
              <a:t>  6. CLAUDE.md - Контекст проекта</a:t>
            </a:r>
            <a:br/>
            <a:r>
              <a:t>  7. .clauderc / package.json (секция "claude": {}) - позволяет</a:t>
            </a:r>
            <a:br/>
            <a:r>
              <a:t>      настроить Claude Code специально для вашего проекта без</a:t>
            </a:r>
            <a:br/>
            <a:r>
              <a:t>      изменения глобальных настроек.</a:t>
            </a:r>
            <a:br/>
            <a:br/>
            <a:r>
              <a:t>  </a:t>
            </a:r>
            <a:r>
              <a:rPr b="1"/>
              <a:t>Конфигурации объединяются каскадно, с</a:t>
            </a:r>
            <a:br>
              <a:rPr b="1"/>
            </a:br>
            <a:r>
              <a:rPr b="1"/>
              <a:t>  возможностью переопределения на каждом уровне.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42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Чтение данных в системе для создания контекста. Доступ к ресурсам сети, к выбранной модели.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Возможность записи данных в системе (части контекста, итоговых файлов).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MCP - серверы для функциональности агентов (интерфейсный слой для доступа к данным для промпта / модели).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Агент + возможность запуска субагентов.</a:t>
            </a:r>
          </a:p>
          <a:p>
            <a:pPr marL="434340" indent="-319722" defTabSz="868680">
              <a:spcBef>
                <a:spcPts val="900"/>
              </a:spcBef>
              <a:buClr>
                <a:srgbClr val="23204D"/>
              </a:buClr>
              <a:buSzPts val="1600"/>
              <a:buFont typeface="Helvetica"/>
              <a:defRPr b="1" sz="1615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Доп. инструменты (комбинация агентов, расширения IDE, etc.) </a:t>
            </a:r>
          </a:p>
        </p:txBody>
      </p:sp>
      <p:sp>
        <p:nvSpPr>
          <p:cNvPr id="143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44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CLI-агент, чем отличается</a:t>
            </a:r>
          </a:p>
        </p:txBody>
      </p:sp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7102" y="1723000"/>
            <a:ext cx="2208621" cy="333747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Google Shape;81;p17"/>
          <p:cNvSpPr txBox="1"/>
          <p:nvPr/>
        </p:nvSpPr>
        <p:spPr>
          <a:xfrm>
            <a:off x="4859734" y="978332"/>
            <a:ext cx="3926333" cy="1458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marL="457200" indent="-336550">
              <a:lnSpc>
                <a:spcPct val="115000"/>
              </a:lnSpc>
              <a:spcBef>
                <a:spcPts val="1000"/>
              </a:spcBef>
              <a:buClr>
                <a:srgbClr val="23204D"/>
              </a:buClr>
              <a:buSzPts val="1700"/>
              <a:buFont typeface="Helvetica"/>
              <a:buChar char="●"/>
              <a:defRPr b="1" sz="170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Хорошо видно на примере “инструментов” Сlaude-а как MCP-сервера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49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Собственные инструменты</a:t>
            </a:r>
          </a:p>
        </p:txBody>
      </p:sp>
      <p:sp>
        <p:nvSpPr>
          <p:cNvPr id="150" name="Background Bashes (Фоновые процессы)…"/>
          <p:cNvSpPr txBox="1"/>
          <p:nvPr/>
        </p:nvSpPr>
        <p:spPr>
          <a:xfrm>
            <a:off x="76142" y="1140938"/>
            <a:ext cx="2603131" cy="2164786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900" u="sng">
                <a:solidFill>
                  <a:srgbClr val="011993"/>
                </a:solidFill>
              </a:defRPr>
            </a:pPr>
            <a:br/>
            <a:r>
              <a:rPr u="none"/>
              <a:t>  </a:t>
            </a:r>
            <a:r>
              <a:t>Background Bashes (Фоновые процессы)</a:t>
            </a:r>
          </a:p>
          <a:p>
            <a:pPr>
              <a:defRPr sz="900">
                <a:solidFill>
                  <a:srgbClr val="011993"/>
                </a:solidFill>
              </a:defRPr>
            </a:pP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</a:t>
            </a:r>
            <a:r>
              <a:rPr b="1" i="1"/>
              <a:t>Запуск длительных команд в фоне:</a:t>
            </a:r>
          </a:p>
          <a:p>
            <a:pPr>
              <a:defRPr sz="900">
                <a:solidFill>
                  <a:srgbClr val="011993"/>
                </a:solidFill>
              </a:defRPr>
            </a:pP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# Запустить сервер в фоне</a:t>
            </a: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claude&gt; npm run dev --run_in_background=true</a:t>
            </a:r>
          </a:p>
          <a:p>
            <a:pPr>
              <a:defRPr sz="900">
                <a:solidFill>
                  <a:srgbClr val="011993"/>
                </a:solidFill>
              </a:defRPr>
            </a:pP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# Просмотреть активные процессы</a:t>
            </a: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claude&gt; /bashes</a:t>
            </a:r>
          </a:p>
          <a:p>
            <a:pPr>
              <a:defRPr sz="900">
                <a:solidFill>
                  <a:srgbClr val="011993"/>
                </a:solidFill>
              </a:defRPr>
            </a:pP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# Получить вывод процесса</a:t>
            </a: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claude&gt; /bash-output &lt;bash_id&gt;</a:t>
            </a:r>
          </a:p>
          <a:p>
            <a:pPr>
              <a:defRPr sz="900">
                <a:solidFill>
                  <a:srgbClr val="011993"/>
                </a:solidFill>
              </a:defRPr>
            </a:pP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# Остановить процесс</a:t>
            </a:r>
          </a:p>
          <a:p>
            <a:pPr>
              <a:defRPr sz="900">
                <a:solidFill>
                  <a:srgbClr val="011993"/>
                </a:solidFill>
              </a:defRPr>
            </a:pPr>
            <a:r>
              <a:t>  claude&gt; /kill-bash &lt;bash_id&gt;</a:t>
            </a:r>
          </a:p>
        </p:txBody>
      </p:sp>
      <p:sp>
        <p:nvSpPr>
          <p:cNvPr id="151" name="Custom Commands (Пользовательские команды)…"/>
          <p:cNvSpPr txBox="1"/>
          <p:nvPr/>
        </p:nvSpPr>
        <p:spPr>
          <a:xfrm>
            <a:off x="2748957" y="1139350"/>
            <a:ext cx="2908394" cy="216796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hueOff val="140423"/>
                  <a:lumOff val="24550"/>
                </a:schemeClr>
              </a:gs>
            </a:gsLst>
            <a:lin ang="16200000"/>
          </a:gradFill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900">
                <a:solidFill>
                  <a:srgbClr val="424242"/>
                </a:solidFill>
              </a:defRPr>
            </a:pPr>
            <a:br/>
            <a:r>
              <a:t>  </a:t>
            </a:r>
            <a:r>
              <a:rPr b="1" u="sng"/>
              <a:t>Custom Commands (Пользовательские команды)</a:t>
            </a:r>
          </a:p>
          <a:p>
            <a:pPr>
              <a:defRPr sz="900">
                <a:solidFill>
                  <a:srgbClr val="424242"/>
                </a:solidFill>
              </a:defRPr>
            </a:pPr>
          </a:p>
          <a:p>
            <a:pPr>
              <a:defRPr b="1" i="1" sz="900">
                <a:solidFill>
                  <a:srgbClr val="424242"/>
                </a:solidFill>
              </a:defRPr>
            </a:pPr>
            <a:r>
              <a:t>  Создайте файл ~/.config/claude/commands.json:</a:t>
            </a:r>
          </a:p>
          <a:p>
            <a:pPr>
              <a:defRPr sz="900">
                <a:solidFill>
                  <a:srgbClr val="424242"/>
                </a:solidFill>
              </a:defRPr>
            </a:pP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{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  "commands": {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    "deploy": "npm run build &amp;&amp; npm run deploy",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    "test-all": "npm test &amp;&amp; npm run e2e",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    "clean": "rm -rf node_modules dist &amp;&amp; npm install"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  }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}</a:t>
            </a:r>
          </a:p>
          <a:p>
            <a:pPr>
              <a:defRPr sz="900">
                <a:solidFill>
                  <a:srgbClr val="424242"/>
                </a:solidFill>
              </a:defRPr>
            </a:pP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</a:t>
            </a:r>
            <a:r>
              <a:rPr b="1" i="1"/>
              <a:t>Использование: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claude&gt; /run deploy</a:t>
            </a:r>
          </a:p>
          <a:p>
            <a:pPr>
              <a:defRPr sz="900">
                <a:solidFill>
                  <a:srgbClr val="424242"/>
                </a:solidFill>
              </a:defRPr>
            </a:pPr>
            <a:r>
              <a:t>  claude&gt; /run test-al</a:t>
            </a:r>
          </a:p>
        </p:txBody>
      </p:sp>
      <p:sp>
        <p:nvSpPr>
          <p:cNvPr id="152" name="MCP Servers (Model Context Protocol)…"/>
          <p:cNvSpPr txBox="1"/>
          <p:nvPr/>
        </p:nvSpPr>
        <p:spPr>
          <a:xfrm>
            <a:off x="5805055" y="1139350"/>
            <a:ext cx="2908394" cy="3793562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  </a:t>
            </a:r>
            <a:r>
              <a:rPr b="1" sz="900" u="sng"/>
              <a:t>MCP Servers (Model Context Protocol)</a:t>
            </a:r>
            <a:endParaRPr b="1" sz="900" u="sng"/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MCP позволяет подключать внешние сервисы и     инструменты.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</a:t>
            </a:r>
            <a:r>
              <a:rPr b="1" i="1"/>
              <a:t>Установка MCP сервера</a:t>
            </a:r>
            <a:endParaRPr b="1" i="1"/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npm install -g @modelcontextprotocol/server-github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</a:t>
            </a:r>
            <a:r>
              <a:rPr b="1" i="1"/>
              <a:t>Настройка в ~/.config/claude/mcp_settings.json</a:t>
            </a:r>
            <a:endParaRPr b="1" i="1"/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{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"mcpServers": {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  "github": {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    "command": "mcp-server-github",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    "env": {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      "GITHUB_TOKEN": "${GITHUB_TOKEN}"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    }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}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</a:t>
            </a:r>
            <a:r>
              <a:rPr b="1" i="1"/>
              <a:t>Вызов MCP функций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claude&gt; выполни PR review для owner/repo#123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t>  claude&gt; создай issue в репозитории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</a:p>
        </p:txBody>
      </p:sp>
      <p:sp>
        <p:nvSpPr>
          <p:cNvPr id="153" name="Claude hooks (lifecycle)…"/>
          <p:cNvSpPr txBox="1"/>
          <p:nvPr/>
        </p:nvSpPr>
        <p:spPr>
          <a:xfrm>
            <a:off x="143000" y="3391484"/>
            <a:ext cx="4220000" cy="1656786"/>
          </a:xfrm>
          <a:prstGeom prst="rect">
            <a:avLst/>
          </a:prstGeom>
          <a:gradFill>
            <a:gsLst>
              <a:gs pos="0">
                <a:schemeClr val="accent4">
                  <a:hueOff val="-473915"/>
                  <a:lumOff val="24720"/>
                </a:schemeClr>
              </a:gs>
              <a:gs pos="35000">
                <a:srgbClr val="FFE4D1"/>
              </a:gs>
              <a:gs pos="100000">
                <a:schemeClr val="accent4">
                  <a:hueOff val="-591707"/>
                  <a:lumOff val="34068"/>
                </a:schemeClr>
              </a:gs>
            </a:gsLst>
            <a:lin ang="16200000"/>
          </a:gradFill>
          <a:ln>
            <a:solidFill>
              <a:srgbClr val="FEA83A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900">
                <a:solidFill>
                  <a:srgbClr val="424242"/>
                </a:solidFill>
              </a:defRPr>
            </a:pPr>
            <a:r>
              <a:t>  </a:t>
            </a:r>
            <a:r>
              <a:rPr b="1" u="sng"/>
              <a:t>Claude hooks (lifecycle)</a:t>
            </a:r>
          </a:p>
          <a:p>
            <a:pPr>
              <a:defRPr sz="900">
                <a:solidFill>
                  <a:srgbClr val="424242"/>
                </a:solidFill>
              </a:defRPr>
            </a:pPr>
          </a:p>
          <a:p>
            <a:pPr>
              <a:defRPr sz="900"/>
            </a:pPr>
            <a:r>
              <a:t>  </a:t>
            </a:r>
            <a:r>
              <a:rPr b="1" i="1"/>
              <a:t>Автоматизация действий через ~/.config/claude/hooks.json:</a:t>
            </a:r>
            <a:endParaRPr b="1" i="1"/>
          </a:p>
          <a:p>
            <a:pPr>
              <a:defRPr sz="900"/>
            </a:pPr>
          </a:p>
          <a:p>
            <a:pPr>
              <a:defRPr sz="900"/>
            </a:pPr>
            <a:r>
              <a:t>  {</a:t>
            </a:r>
          </a:p>
          <a:p>
            <a:pPr>
              <a:defRPr sz="900"/>
            </a:pPr>
            <a:r>
              <a:t>    "hooks": {</a:t>
            </a:r>
          </a:p>
          <a:p>
            <a:pPr>
              <a:defRPr sz="900"/>
            </a:pPr>
            <a:r>
              <a:t>      "before_edit": "npm run lint”,</a:t>
            </a:r>
          </a:p>
          <a:p>
            <a:pPr>
              <a:defRPr sz="900"/>
            </a:pPr>
            <a:r>
              <a:t>      "after_edit": "npm run format",</a:t>
            </a:r>
          </a:p>
          <a:p>
            <a:pPr>
              <a:defRPr sz="900"/>
            </a:pPr>
            <a:r>
              <a:t>      "before_commit": "npm test",</a:t>
            </a:r>
          </a:p>
          <a:p>
            <a:pPr>
              <a:defRPr sz="900"/>
            </a:pPr>
            <a:r>
              <a:t>      "on_error": "echo 'Error occurred' &gt;&gt; error.log"</a:t>
            </a:r>
          </a:p>
          <a:p>
            <a:pPr>
              <a:defRPr sz="900"/>
            </a:pPr>
            <a:r>
              <a:t>    }</a:t>
            </a:r>
          </a:p>
          <a:p>
            <a:pPr>
              <a:defRPr sz="900"/>
            </a:pPr>
            <a:r>
              <a:t>  }</a:t>
            </a:r>
          </a:p>
        </p:txBody>
      </p:sp>
      <p:sp>
        <p:nvSpPr>
          <p:cNvPr id="154" name="🧿 Show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776150" y="2619091"/>
            <a:ext cx="8441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🧿 </a:t>
            </a:r>
            <a:r>
              <a:rPr i="1"/>
              <a:t>Show</a:t>
            </a:r>
          </a:p>
        </p:txBody>
      </p:sp>
      <p:sp>
        <p:nvSpPr>
          <p:cNvPr id="155" name="🎯 Run">
            <a:hlinkClick r:id="rId3" invalidUrl="" action="" tgtFrame="" tooltip="" history="1" highlightClick="0" endSnd="0"/>
          </p:cNvPr>
          <p:cNvSpPr txBox="1"/>
          <p:nvPr/>
        </p:nvSpPr>
        <p:spPr>
          <a:xfrm>
            <a:off x="1776150" y="2915424"/>
            <a:ext cx="7086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🎯 </a:t>
            </a:r>
            <a:r>
              <a:rPr i="1"/>
              <a:t>Run</a:t>
            </a:r>
          </a:p>
        </p:txBody>
      </p:sp>
      <p:sp>
        <p:nvSpPr>
          <p:cNvPr id="156" name="🧿 Show">
            <a:hlinkClick r:id="rId4" invalidUrl="" action="" tgtFrame="" tooltip="" history="1" highlightClick="0" endSnd="0"/>
          </p:cNvPr>
          <p:cNvSpPr txBox="1"/>
          <p:nvPr/>
        </p:nvSpPr>
        <p:spPr>
          <a:xfrm>
            <a:off x="4620950" y="2619091"/>
            <a:ext cx="8441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🧿 </a:t>
            </a:r>
            <a:r>
              <a:rPr i="1"/>
              <a:t>Show</a:t>
            </a:r>
          </a:p>
        </p:txBody>
      </p:sp>
      <p:sp>
        <p:nvSpPr>
          <p:cNvPr id="157" name="🎯 Run">
            <a:hlinkClick r:id="rId5" invalidUrl="" action="" tgtFrame="" tooltip="" history="1" highlightClick="0" endSnd="0"/>
          </p:cNvPr>
          <p:cNvSpPr txBox="1"/>
          <p:nvPr/>
        </p:nvSpPr>
        <p:spPr>
          <a:xfrm>
            <a:off x="4620950" y="2915424"/>
            <a:ext cx="7086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🎯 </a:t>
            </a:r>
            <a:r>
              <a:rPr i="1"/>
              <a:t>Run</a:t>
            </a:r>
          </a:p>
        </p:txBody>
      </p:sp>
      <p:sp>
        <p:nvSpPr>
          <p:cNvPr id="158" name="🧿 Show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3466523" y="4365358"/>
            <a:ext cx="8441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🧿 </a:t>
            </a:r>
            <a:r>
              <a:rPr i="1"/>
              <a:t>Show</a:t>
            </a:r>
          </a:p>
        </p:txBody>
      </p:sp>
      <p:sp>
        <p:nvSpPr>
          <p:cNvPr id="159" name="🎯 Run">
            <a:hlinkClick r:id="rId7" invalidUrl="" action="" tgtFrame="" tooltip="" history="1" highlightClick="0" endSnd="0"/>
          </p:cNvPr>
          <p:cNvSpPr txBox="1"/>
          <p:nvPr/>
        </p:nvSpPr>
        <p:spPr>
          <a:xfrm>
            <a:off x="3466523" y="4661691"/>
            <a:ext cx="7086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🎯 </a:t>
            </a:r>
            <a:r>
              <a:rPr i="1"/>
              <a:t>Run</a:t>
            </a:r>
          </a:p>
        </p:txBody>
      </p:sp>
      <p:sp>
        <p:nvSpPr>
          <p:cNvPr id="160" name="🧿 Show">
            <a:hlinkClick r:id="rId8" invalidUrl="" action="" tgtFrame="" tooltip="" history="1" highlightClick="0" endSnd="0"/>
          </p:cNvPr>
          <p:cNvSpPr txBox="1"/>
          <p:nvPr/>
        </p:nvSpPr>
        <p:spPr>
          <a:xfrm>
            <a:off x="7776056" y="4217191"/>
            <a:ext cx="844154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🧿 </a:t>
            </a:r>
            <a:r>
              <a:rPr i="1"/>
              <a:t>Show</a:t>
            </a:r>
          </a:p>
        </p:txBody>
      </p:sp>
      <p:sp>
        <p:nvSpPr>
          <p:cNvPr id="161" name="🎯 Run">
            <a:hlinkClick r:id="rId9" invalidUrl="" action="" tgtFrame="" tooltip="" history="1" highlightClick="0" endSnd="0"/>
          </p:cNvPr>
          <p:cNvSpPr txBox="1"/>
          <p:nvPr/>
        </p:nvSpPr>
        <p:spPr>
          <a:xfrm>
            <a:off x="7776056" y="4513525"/>
            <a:ext cx="7086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/>
            </a:pPr>
            <a:r>
              <a:t>🎯 </a:t>
            </a:r>
            <a:r>
              <a:rPr i="1"/>
              <a:t>Run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E0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75;p16"/>
          <p:cNvSpPr txBox="1"/>
          <p:nvPr>
            <p:ph type="ctrTitle"/>
          </p:nvPr>
        </p:nvSpPr>
        <p:spPr>
          <a:xfrm>
            <a:off x="311699" y="2007449"/>
            <a:ext cx="8520602" cy="789601"/>
          </a:xfrm>
          <a:prstGeom prst="rect">
            <a:avLst/>
          </a:prstGeom>
        </p:spPr>
        <p:txBody>
          <a:bodyPr/>
          <a:lstStyle/>
          <a:p>
            <a:pPr defTabSz="438911">
              <a:defRPr b="1" sz="1727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2. Практический старт: Основные паттерны работы</a:t>
            </a:r>
            <a:br/>
            <a:r>
              <a:t>(⏱️5 минут, 3 слайда + вопросы)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80;p17"/>
          <p:cNvSpPr txBox="1"/>
          <p:nvPr>
            <p:ph type="title"/>
          </p:nvPr>
        </p:nvSpPr>
        <p:spPr>
          <a:xfrm>
            <a:off x="254899" y="222450"/>
            <a:ext cx="8520602" cy="572701"/>
          </a:xfrm>
          <a:prstGeom prst="rect">
            <a:avLst/>
          </a:prstGeom>
        </p:spPr>
        <p:txBody>
          <a:bodyPr/>
          <a:lstStyle/>
          <a:p>
            <a:pPr defTabSz="502920">
              <a:defRPr sz="1375"/>
            </a:pPr>
          </a:p>
        </p:txBody>
      </p:sp>
      <p:sp>
        <p:nvSpPr>
          <p:cNvPr id="166" name="Google Shape;81;p1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/init</a:t>
            </a:r>
            <a:r>
              <a:t> - анализ кодовой базы: понимание структуры проекта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i="1" u="sng"/>
              <a:t>plan mode</a:t>
            </a:r>
            <a:r>
              <a:t> (shift+tab) + промпт на анализ</a:t>
            </a:r>
            <a:br/>
            <a:r>
              <a:t>(задача, планируемая реализация, варианты, можно добавить советы от GPT-5)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Промпт на реализацию выбранного варианта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Ручная проверка &lt;-&gt; Промпт на проверку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Дебаг и фикс ошибок (доп логгирование)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Написание тестов и документации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Предложения по улучшению / code style / переиспользованию кода</a:t>
            </a:r>
          </a:p>
          <a:p>
            <a:pPr marL="365760" indent="-269240" defTabSz="731520">
              <a:spcBef>
                <a:spcPts val="800"/>
              </a:spcBef>
              <a:buClr>
                <a:srgbClr val="23204D"/>
              </a:buClr>
              <a:buSzPts val="1300"/>
              <a:buFont typeface="Helvetica"/>
              <a:defRPr b="1" sz="1360">
                <a:solidFill>
                  <a:srgbClr val="23204D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Ручное ревью + CodeRabbit CLI</a:t>
            </a:r>
          </a:p>
        </p:txBody>
      </p:sp>
      <p:sp>
        <p:nvSpPr>
          <p:cNvPr id="167" name="Google Shape;84;p17"/>
          <p:cNvSpPr txBox="1"/>
          <p:nvPr/>
        </p:nvSpPr>
        <p:spPr>
          <a:xfrm>
            <a:off x="4690500" y="1060175"/>
            <a:ext cx="4264801" cy="39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>
            <a:lvl1pPr defTabSz="777240">
              <a:defRPr sz="136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Текст</a:t>
            </a:r>
          </a:p>
        </p:txBody>
      </p:sp>
      <p:sp>
        <p:nvSpPr>
          <p:cNvPr id="168" name="Google Shape;85;p17"/>
          <p:cNvSpPr txBox="1"/>
          <p:nvPr/>
        </p:nvSpPr>
        <p:spPr>
          <a:xfrm>
            <a:off x="254900" y="54900"/>
            <a:ext cx="7013400" cy="728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</a:lstStyle>
          <a:p>
            <a:pPr/>
            <a:r>
              <a:t>Основной flow и фичи</a:t>
            </a:r>
          </a:p>
        </p:txBody>
      </p:sp>
      <p:pic>
        <p:nvPicPr>
          <p:cNvPr id="1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5596" y="1592312"/>
            <a:ext cx="2940813" cy="9020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0716" y="1278937"/>
            <a:ext cx="3623875" cy="19402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Можно в одном промпте"/>
          <p:cNvSpPr/>
          <p:nvPr/>
        </p:nvSpPr>
        <p:spPr>
          <a:xfrm>
            <a:off x="5130800" y="2763024"/>
            <a:ext cx="39306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5" y="0"/>
                </a:moveTo>
                <a:cubicBezTo>
                  <a:pt x="1552" y="0"/>
                  <a:pt x="1396" y="967"/>
                  <a:pt x="1396" y="2160"/>
                </a:cubicBezTo>
                <a:lnTo>
                  <a:pt x="1396" y="3146"/>
                </a:lnTo>
                <a:lnTo>
                  <a:pt x="0" y="21600"/>
                </a:lnTo>
                <a:lnTo>
                  <a:pt x="2218" y="9086"/>
                </a:lnTo>
                <a:lnTo>
                  <a:pt x="21251" y="9086"/>
                </a:lnTo>
                <a:cubicBezTo>
                  <a:pt x="21444" y="9086"/>
                  <a:pt x="21600" y="8118"/>
                  <a:pt x="21600" y="6926"/>
                </a:cubicBezTo>
                <a:lnTo>
                  <a:pt x="21600" y="2160"/>
                </a:lnTo>
                <a:cubicBezTo>
                  <a:pt x="21600" y="967"/>
                  <a:pt x="21444" y="0"/>
                  <a:pt x="21251" y="0"/>
                </a:cubicBezTo>
                <a:lnTo>
                  <a:pt x="1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Можно в одном промпте</a:t>
            </a:r>
          </a:p>
        </p:txBody>
      </p:sp>
      <p:sp>
        <p:nvSpPr>
          <p:cNvPr id="172" name="Можно в разных, итеративно по шагам"/>
          <p:cNvSpPr/>
          <p:nvPr/>
        </p:nvSpPr>
        <p:spPr>
          <a:xfrm>
            <a:off x="5130800" y="3315563"/>
            <a:ext cx="39306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5" y="0"/>
                </a:moveTo>
                <a:cubicBezTo>
                  <a:pt x="1552" y="0"/>
                  <a:pt x="1396" y="967"/>
                  <a:pt x="1396" y="2160"/>
                </a:cubicBezTo>
                <a:lnTo>
                  <a:pt x="1396" y="3146"/>
                </a:lnTo>
                <a:lnTo>
                  <a:pt x="0" y="21600"/>
                </a:lnTo>
                <a:lnTo>
                  <a:pt x="2218" y="9086"/>
                </a:lnTo>
                <a:lnTo>
                  <a:pt x="21251" y="9086"/>
                </a:lnTo>
                <a:cubicBezTo>
                  <a:pt x="21444" y="9086"/>
                  <a:pt x="21600" y="8118"/>
                  <a:pt x="21600" y="6926"/>
                </a:cubicBezTo>
                <a:lnTo>
                  <a:pt x="21600" y="2160"/>
                </a:lnTo>
                <a:cubicBezTo>
                  <a:pt x="21600" y="967"/>
                  <a:pt x="21444" y="0"/>
                  <a:pt x="21251" y="0"/>
                </a:cubicBezTo>
                <a:lnTo>
                  <a:pt x="1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Можно в разных, итеративно по шагам</a:t>
            </a:r>
          </a:p>
        </p:txBody>
      </p:sp>
      <p:sp>
        <p:nvSpPr>
          <p:cNvPr id="173" name="Можно сделать субагент / команду"/>
          <p:cNvSpPr/>
          <p:nvPr/>
        </p:nvSpPr>
        <p:spPr>
          <a:xfrm>
            <a:off x="5130800" y="3896783"/>
            <a:ext cx="3930650" cy="63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5" y="0"/>
                </a:moveTo>
                <a:cubicBezTo>
                  <a:pt x="1552" y="0"/>
                  <a:pt x="1396" y="967"/>
                  <a:pt x="1396" y="2160"/>
                </a:cubicBezTo>
                <a:lnTo>
                  <a:pt x="1396" y="3146"/>
                </a:lnTo>
                <a:lnTo>
                  <a:pt x="0" y="21600"/>
                </a:lnTo>
                <a:lnTo>
                  <a:pt x="2218" y="9086"/>
                </a:lnTo>
                <a:lnTo>
                  <a:pt x="21251" y="9086"/>
                </a:lnTo>
                <a:cubicBezTo>
                  <a:pt x="21444" y="9086"/>
                  <a:pt x="21600" y="8118"/>
                  <a:pt x="21600" y="6926"/>
                </a:cubicBezTo>
                <a:lnTo>
                  <a:pt x="21600" y="2160"/>
                </a:lnTo>
                <a:cubicBezTo>
                  <a:pt x="21600" y="967"/>
                  <a:pt x="21444" y="0"/>
                  <a:pt x="21251" y="0"/>
                </a:cubicBezTo>
                <a:lnTo>
                  <a:pt x="1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Можно сделать субагент / команду</a:t>
            </a:r>
          </a:p>
        </p:txBody>
      </p:sp>
      <p:sp>
        <p:nvSpPr>
          <p:cNvPr id="174" name="Можно добавить сторонние инструменты"/>
          <p:cNvSpPr/>
          <p:nvPr/>
        </p:nvSpPr>
        <p:spPr>
          <a:xfrm>
            <a:off x="5130800" y="4375150"/>
            <a:ext cx="393065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5" y="0"/>
                </a:moveTo>
                <a:cubicBezTo>
                  <a:pt x="1552" y="0"/>
                  <a:pt x="1396" y="967"/>
                  <a:pt x="1396" y="2160"/>
                </a:cubicBezTo>
                <a:lnTo>
                  <a:pt x="1396" y="3146"/>
                </a:lnTo>
                <a:lnTo>
                  <a:pt x="0" y="21600"/>
                </a:lnTo>
                <a:lnTo>
                  <a:pt x="2218" y="9086"/>
                </a:lnTo>
                <a:lnTo>
                  <a:pt x="21251" y="9086"/>
                </a:lnTo>
                <a:cubicBezTo>
                  <a:pt x="21444" y="9086"/>
                  <a:pt x="21600" y="8118"/>
                  <a:pt x="21600" y="6926"/>
                </a:cubicBezTo>
                <a:lnTo>
                  <a:pt x="21600" y="2160"/>
                </a:lnTo>
                <a:cubicBezTo>
                  <a:pt x="21600" y="967"/>
                  <a:pt x="21444" y="0"/>
                  <a:pt x="21251" y="0"/>
                </a:cubicBezTo>
                <a:lnTo>
                  <a:pt x="1745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Можно добавить сторонние инструменты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